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84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625518-3212-49C0-8C2C-0EACA9E7443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868B879-C9AF-4A07-9ADE-C5C8075277C7}">
      <dgm:prSet phldrT="[文本]"/>
      <dgm:spPr>
        <a:noFill/>
      </dgm:spPr>
      <dgm:t>
        <a:bodyPr/>
        <a:lstStyle/>
        <a:p>
          <a:r>
            <a:rPr lang="en-US" altLang="zh-CN" dirty="0">
              <a:solidFill>
                <a:schemeClr val="tx1"/>
              </a:solidFill>
              <a:latin typeface="Georgia" panose="02040502050405020303" pitchFamily="18" charset="0"/>
            </a:rPr>
            <a:t>Life Journey</a:t>
          </a:r>
          <a:endParaRPr lang="zh-CN" altLang="en-US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02832ADC-3F7F-4B12-95A1-6BE3E58D9AB1}" type="parTrans" cxnId="{C6917EA7-320C-49C7-A9BB-147AE7421726}">
      <dgm:prSet/>
      <dgm:spPr/>
      <dgm:t>
        <a:bodyPr/>
        <a:lstStyle/>
        <a:p>
          <a:endParaRPr lang="zh-CN" altLang="en-US"/>
        </a:p>
      </dgm:t>
    </dgm:pt>
    <dgm:pt modelId="{58928B3A-EFFB-44FF-B619-4DE9E4D28677}" type="sibTrans" cxnId="{C6917EA7-320C-49C7-A9BB-147AE7421726}">
      <dgm:prSet/>
      <dgm:spPr/>
      <dgm:t>
        <a:bodyPr/>
        <a:lstStyle/>
        <a:p>
          <a:endParaRPr lang="zh-CN" altLang="en-US"/>
        </a:p>
      </dgm:t>
    </dgm:pt>
    <dgm:pt modelId="{C433160B-3E97-4F78-AB4D-29FBCE617F21}">
      <dgm:prSet phldrT="[文本]"/>
      <dgm:spPr>
        <a:noFill/>
      </dgm:spPr>
      <dgm:t>
        <a:bodyPr/>
        <a:lstStyle/>
        <a:p>
          <a:r>
            <a:rPr lang="en-US" altLang="zh-CN" dirty="0">
              <a:solidFill>
                <a:schemeClr val="tx1"/>
              </a:solidFill>
              <a:latin typeface="Georgia" panose="02040502050405020303" pitchFamily="18" charset="0"/>
            </a:rPr>
            <a:t>Deep Dive: The Dawn of Information Theory</a:t>
          </a:r>
          <a:endParaRPr lang="zh-CN" altLang="en-US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01398D7D-1EE0-4B7C-848C-678DB19D4D69}" type="parTrans" cxnId="{9A073670-1ECF-42E1-8423-8E05AAC8EB3C}">
      <dgm:prSet/>
      <dgm:spPr/>
      <dgm:t>
        <a:bodyPr/>
        <a:lstStyle/>
        <a:p>
          <a:endParaRPr lang="zh-CN" altLang="en-US"/>
        </a:p>
      </dgm:t>
    </dgm:pt>
    <dgm:pt modelId="{87E7092C-ED7A-46A9-BFBB-D839073092EF}" type="sibTrans" cxnId="{9A073670-1ECF-42E1-8423-8E05AAC8EB3C}">
      <dgm:prSet/>
      <dgm:spPr/>
      <dgm:t>
        <a:bodyPr/>
        <a:lstStyle/>
        <a:p>
          <a:endParaRPr lang="zh-CN" altLang="en-US"/>
        </a:p>
      </dgm:t>
    </dgm:pt>
    <dgm:pt modelId="{88E602D7-739D-4A6F-80DD-245A6EA7983D}">
      <dgm:prSet phldrT="[文本]"/>
      <dgm:spPr>
        <a:noFill/>
      </dgm:spPr>
      <dgm:t>
        <a:bodyPr/>
        <a:lstStyle/>
        <a:p>
          <a:r>
            <a:rPr lang="en-US" altLang="zh-CN" dirty="0">
              <a:solidFill>
                <a:schemeClr val="tx1"/>
              </a:solidFill>
              <a:latin typeface="Georgia" panose="02040502050405020303" pitchFamily="18" charset="0"/>
            </a:rPr>
            <a:t>Personal Reflections &amp; Takeaways</a:t>
          </a:r>
          <a:endParaRPr lang="zh-CN" altLang="en-US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8B84FAB6-6289-4556-B34D-D515EEA1E8F1}" type="parTrans" cxnId="{E50EDD68-3695-410F-83AB-312C6EEFAB7C}">
      <dgm:prSet/>
      <dgm:spPr/>
      <dgm:t>
        <a:bodyPr/>
        <a:lstStyle/>
        <a:p>
          <a:endParaRPr lang="zh-CN" altLang="en-US"/>
        </a:p>
      </dgm:t>
    </dgm:pt>
    <dgm:pt modelId="{9BF091BD-978D-4B76-8D44-1B78936CDC55}" type="sibTrans" cxnId="{E50EDD68-3695-410F-83AB-312C6EEFAB7C}">
      <dgm:prSet/>
      <dgm:spPr/>
      <dgm:t>
        <a:bodyPr/>
        <a:lstStyle/>
        <a:p>
          <a:endParaRPr lang="zh-CN" altLang="en-US"/>
        </a:p>
      </dgm:t>
    </dgm:pt>
    <dgm:pt modelId="{2FB42EF3-91C6-425B-A9ED-F402CB313163}">
      <dgm:prSet/>
      <dgm:spPr>
        <a:noFill/>
      </dgm:spPr>
      <dgm:t>
        <a:bodyPr/>
        <a:lstStyle/>
        <a:p>
          <a:r>
            <a:rPr lang="en-US" altLang="zh-CN" dirty="0">
              <a:solidFill>
                <a:schemeClr val="tx1"/>
              </a:solidFill>
              <a:latin typeface="Georgia" panose="02040502050405020303" pitchFamily="18" charset="0"/>
            </a:rPr>
            <a:t>Conclusion &amp; Legacy</a:t>
          </a:r>
          <a:endParaRPr lang="zh-CN" altLang="en-US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C8151B06-2F03-404A-BA73-41008164C7E5}" type="parTrans" cxnId="{A197BD7E-6C79-49CF-B075-6F7927D4B67A}">
      <dgm:prSet/>
      <dgm:spPr/>
      <dgm:t>
        <a:bodyPr/>
        <a:lstStyle/>
        <a:p>
          <a:endParaRPr lang="zh-CN" altLang="en-US"/>
        </a:p>
      </dgm:t>
    </dgm:pt>
    <dgm:pt modelId="{8BF610EC-9340-4098-A1BB-8191B26395C1}" type="sibTrans" cxnId="{A197BD7E-6C79-49CF-B075-6F7927D4B67A}">
      <dgm:prSet/>
      <dgm:spPr/>
      <dgm:t>
        <a:bodyPr/>
        <a:lstStyle/>
        <a:p>
          <a:endParaRPr lang="zh-CN" altLang="en-US"/>
        </a:p>
      </dgm:t>
    </dgm:pt>
    <dgm:pt modelId="{7DF0ED89-02D5-490E-977F-014B6CF1A296}" type="pres">
      <dgm:prSet presAssocID="{6F625518-3212-49C0-8C2C-0EACA9E74439}" presName="Name0" presStyleCnt="0">
        <dgm:presLayoutVars>
          <dgm:chMax val="7"/>
          <dgm:chPref val="7"/>
          <dgm:dir/>
        </dgm:presLayoutVars>
      </dgm:prSet>
      <dgm:spPr/>
    </dgm:pt>
    <dgm:pt modelId="{9F2C7D18-B742-4B2B-B9C2-44D43941821B}" type="pres">
      <dgm:prSet presAssocID="{6F625518-3212-49C0-8C2C-0EACA9E74439}" presName="Name1" presStyleCnt="0"/>
      <dgm:spPr/>
    </dgm:pt>
    <dgm:pt modelId="{E67F6113-439D-469D-8AFE-66D9233FB944}" type="pres">
      <dgm:prSet presAssocID="{6F625518-3212-49C0-8C2C-0EACA9E74439}" presName="cycle" presStyleCnt="0"/>
      <dgm:spPr/>
    </dgm:pt>
    <dgm:pt modelId="{3F53F43F-2BB5-493F-836B-C320147533BE}" type="pres">
      <dgm:prSet presAssocID="{6F625518-3212-49C0-8C2C-0EACA9E74439}" presName="srcNode" presStyleLbl="node1" presStyleIdx="0" presStyleCnt="4"/>
      <dgm:spPr/>
    </dgm:pt>
    <dgm:pt modelId="{43F21514-A5A7-4964-9B80-E90A7E020A8E}" type="pres">
      <dgm:prSet presAssocID="{6F625518-3212-49C0-8C2C-0EACA9E74439}" presName="conn" presStyleLbl="parChTrans1D2" presStyleIdx="0" presStyleCnt="1"/>
      <dgm:spPr/>
    </dgm:pt>
    <dgm:pt modelId="{C5326756-F18A-49BD-805E-24C1F22C5FA7}" type="pres">
      <dgm:prSet presAssocID="{6F625518-3212-49C0-8C2C-0EACA9E74439}" presName="extraNode" presStyleLbl="node1" presStyleIdx="0" presStyleCnt="4"/>
      <dgm:spPr/>
    </dgm:pt>
    <dgm:pt modelId="{E6A834B6-D862-4A5D-9C92-E9E305FCA391}" type="pres">
      <dgm:prSet presAssocID="{6F625518-3212-49C0-8C2C-0EACA9E74439}" presName="dstNode" presStyleLbl="node1" presStyleIdx="0" presStyleCnt="4"/>
      <dgm:spPr/>
    </dgm:pt>
    <dgm:pt modelId="{755CBF04-056B-47E0-9E00-FCE07CFE43BF}" type="pres">
      <dgm:prSet presAssocID="{7868B879-C9AF-4A07-9ADE-C5C8075277C7}" presName="text_1" presStyleLbl="node1" presStyleIdx="0" presStyleCnt="4">
        <dgm:presLayoutVars>
          <dgm:bulletEnabled val="1"/>
        </dgm:presLayoutVars>
      </dgm:prSet>
      <dgm:spPr/>
    </dgm:pt>
    <dgm:pt modelId="{2DE73A51-AF2A-487B-8400-90FA8111FA67}" type="pres">
      <dgm:prSet presAssocID="{7868B879-C9AF-4A07-9ADE-C5C8075277C7}" presName="accent_1" presStyleCnt="0"/>
      <dgm:spPr/>
    </dgm:pt>
    <dgm:pt modelId="{1C96229D-F78A-4AE6-9407-CEA8C007A92A}" type="pres">
      <dgm:prSet presAssocID="{7868B879-C9AF-4A07-9ADE-C5C8075277C7}" presName="accentRepeatNode" presStyleLbl="solidFgAcc1" presStyleIdx="0" presStyleCnt="4"/>
      <dgm:spPr/>
    </dgm:pt>
    <dgm:pt modelId="{7BF209C8-DA34-48ED-9451-F712CBD0AA78}" type="pres">
      <dgm:prSet presAssocID="{C433160B-3E97-4F78-AB4D-29FBCE617F21}" presName="text_2" presStyleLbl="node1" presStyleIdx="1" presStyleCnt="4">
        <dgm:presLayoutVars>
          <dgm:bulletEnabled val="1"/>
        </dgm:presLayoutVars>
      </dgm:prSet>
      <dgm:spPr/>
    </dgm:pt>
    <dgm:pt modelId="{10CBDFB1-9F49-408C-9901-E707390D1860}" type="pres">
      <dgm:prSet presAssocID="{C433160B-3E97-4F78-AB4D-29FBCE617F21}" presName="accent_2" presStyleCnt="0"/>
      <dgm:spPr/>
    </dgm:pt>
    <dgm:pt modelId="{A47A4672-FC04-420B-A452-ACD02117B723}" type="pres">
      <dgm:prSet presAssocID="{C433160B-3E97-4F78-AB4D-29FBCE617F21}" presName="accentRepeatNode" presStyleLbl="solidFgAcc1" presStyleIdx="1" presStyleCnt="4"/>
      <dgm:spPr/>
    </dgm:pt>
    <dgm:pt modelId="{E5A821EE-B920-470B-B262-8D1731262C9C}" type="pres">
      <dgm:prSet presAssocID="{88E602D7-739D-4A6F-80DD-245A6EA7983D}" presName="text_3" presStyleLbl="node1" presStyleIdx="2" presStyleCnt="4">
        <dgm:presLayoutVars>
          <dgm:bulletEnabled val="1"/>
        </dgm:presLayoutVars>
      </dgm:prSet>
      <dgm:spPr/>
    </dgm:pt>
    <dgm:pt modelId="{6F18352D-90C5-4DDA-AF13-BE27A577D611}" type="pres">
      <dgm:prSet presAssocID="{88E602D7-739D-4A6F-80DD-245A6EA7983D}" presName="accent_3" presStyleCnt="0"/>
      <dgm:spPr/>
    </dgm:pt>
    <dgm:pt modelId="{648D9BB6-5E69-4106-9229-FBB89C81A61F}" type="pres">
      <dgm:prSet presAssocID="{88E602D7-739D-4A6F-80DD-245A6EA7983D}" presName="accentRepeatNode" presStyleLbl="solidFgAcc1" presStyleIdx="2" presStyleCnt="4"/>
      <dgm:spPr/>
    </dgm:pt>
    <dgm:pt modelId="{50E3C606-E879-44A5-B580-2B1792EDA54C}" type="pres">
      <dgm:prSet presAssocID="{2FB42EF3-91C6-425B-A9ED-F402CB313163}" presName="text_4" presStyleLbl="node1" presStyleIdx="3" presStyleCnt="4">
        <dgm:presLayoutVars>
          <dgm:bulletEnabled val="1"/>
        </dgm:presLayoutVars>
      </dgm:prSet>
      <dgm:spPr/>
    </dgm:pt>
    <dgm:pt modelId="{E274B9E4-94A5-4BDF-BD30-76BAFB19988B}" type="pres">
      <dgm:prSet presAssocID="{2FB42EF3-91C6-425B-A9ED-F402CB313163}" presName="accent_4" presStyleCnt="0"/>
      <dgm:spPr/>
    </dgm:pt>
    <dgm:pt modelId="{B0885854-F1E6-47F0-9F25-A72A3313EBD2}" type="pres">
      <dgm:prSet presAssocID="{2FB42EF3-91C6-425B-A9ED-F402CB313163}" presName="accentRepeatNode" presStyleLbl="solidFgAcc1" presStyleIdx="3" presStyleCnt="4"/>
      <dgm:spPr/>
    </dgm:pt>
  </dgm:ptLst>
  <dgm:cxnLst>
    <dgm:cxn modelId="{E50EDD68-3695-410F-83AB-312C6EEFAB7C}" srcId="{6F625518-3212-49C0-8C2C-0EACA9E74439}" destId="{88E602D7-739D-4A6F-80DD-245A6EA7983D}" srcOrd="2" destOrd="0" parTransId="{8B84FAB6-6289-4556-B34D-D515EEA1E8F1}" sibTransId="{9BF091BD-978D-4B76-8D44-1B78936CDC55}"/>
    <dgm:cxn modelId="{6BE38149-DBA8-40B9-9592-0616D3F99162}" type="presOf" srcId="{C433160B-3E97-4F78-AB4D-29FBCE617F21}" destId="{7BF209C8-DA34-48ED-9451-F712CBD0AA78}" srcOrd="0" destOrd="0" presId="urn:microsoft.com/office/officeart/2008/layout/VerticalCurvedList"/>
    <dgm:cxn modelId="{9A073670-1ECF-42E1-8423-8E05AAC8EB3C}" srcId="{6F625518-3212-49C0-8C2C-0EACA9E74439}" destId="{C433160B-3E97-4F78-AB4D-29FBCE617F21}" srcOrd="1" destOrd="0" parTransId="{01398D7D-1EE0-4B7C-848C-678DB19D4D69}" sibTransId="{87E7092C-ED7A-46A9-BFBB-D839073092EF}"/>
    <dgm:cxn modelId="{7A797E70-4ECE-425A-9809-B5E082A1661B}" type="presOf" srcId="{88E602D7-739D-4A6F-80DD-245A6EA7983D}" destId="{E5A821EE-B920-470B-B262-8D1731262C9C}" srcOrd="0" destOrd="0" presId="urn:microsoft.com/office/officeart/2008/layout/VerticalCurvedList"/>
    <dgm:cxn modelId="{A197BD7E-6C79-49CF-B075-6F7927D4B67A}" srcId="{6F625518-3212-49C0-8C2C-0EACA9E74439}" destId="{2FB42EF3-91C6-425B-A9ED-F402CB313163}" srcOrd="3" destOrd="0" parTransId="{C8151B06-2F03-404A-BA73-41008164C7E5}" sibTransId="{8BF610EC-9340-4098-A1BB-8191B26395C1}"/>
    <dgm:cxn modelId="{2472DB8F-C1AD-4C7D-A18A-A70E3A741CD3}" type="presOf" srcId="{6F625518-3212-49C0-8C2C-0EACA9E74439}" destId="{7DF0ED89-02D5-490E-977F-014B6CF1A296}" srcOrd="0" destOrd="0" presId="urn:microsoft.com/office/officeart/2008/layout/VerticalCurvedList"/>
    <dgm:cxn modelId="{C6917EA7-320C-49C7-A9BB-147AE7421726}" srcId="{6F625518-3212-49C0-8C2C-0EACA9E74439}" destId="{7868B879-C9AF-4A07-9ADE-C5C8075277C7}" srcOrd="0" destOrd="0" parTransId="{02832ADC-3F7F-4B12-95A1-6BE3E58D9AB1}" sibTransId="{58928B3A-EFFB-44FF-B619-4DE9E4D28677}"/>
    <dgm:cxn modelId="{D2FCB5CD-2986-49BB-9237-31939BA9BCE9}" type="presOf" srcId="{2FB42EF3-91C6-425B-A9ED-F402CB313163}" destId="{50E3C606-E879-44A5-B580-2B1792EDA54C}" srcOrd="0" destOrd="0" presId="urn:microsoft.com/office/officeart/2008/layout/VerticalCurvedList"/>
    <dgm:cxn modelId="{BB908FE2-BDE4-4166-B7D0-971DFDBDAEFA}" type="presOf" srcId="{58928B3A-EFFB-44FF-B619-4DE9E4D28677}" destId="{43F21514-A5A7-4964-9B80-E90A7E020A8E}" srcOrd="0" destOrd="0" presId="urn:microsoft.com/office/officeart/2008/layout/VerticalCurvedList"/>
    <dgm:cxn modelId="{9D0440F9-815E-4D07-890D-ABC34BB519B3}" type="presOf" srcId="{7868B879-C9AF-4A07-9ADE-C5C8075277C7}" destId="{755CBF04-056B-47E0-9E00-FCE07CFE43BF}" srcOrd="0" destOrd="0" presId="urn:microsoft.com/office/officeart/2008/layout/VerticalCurvedList"/>
    <dgm:cxn modelId="{C7113294-95AE-42F7-A36B-7C57F9FC8077}" type="presParOf" srcId="{7DF0ED89-02D5-490E-977F-014B6CF1A296}" destId="{9F2C7D18-B742-4B2B-B9C2-44D43941821B}" srcOrd="0" destOrd="0" presId="urn:microsoft.com/office/officeart/2008/layout/VerticalCurvedList"/>
    <dgm:cxn modelId="{9538CF78-18E2-40AB-A474-B8B108A9994F}" type="presParOf" srcId="{9F2C7D18-B742-4B2B-B9C2-44D43941821B}" destId="{E67F6113-439D-469D-8AFE-66D9233FB944}" srcOrd="0" destOrd="0" presId="urn:microsoft.com/office/officeart/2008/layout/VerticalCurvedList"/>
    <dgm:cxn modelId="{80A2B8FF-34A3-444E-A5F6-F9ED6779D07F}" type="presParOf" srcId="{E67F6113-439D-469D-8AFE-66D9233FB944}" destId="{3F53F43F-2BB5-493F-836B-C320147533BE}" srcOrd="0" destOrd="0" presId="urn:microsoft.com/office/officeart/2008/layout/VerticalCurvedList"/>
    <dgm:cxn modelId="{26BEB489-377C-4C18-B743-5B996B390F66}" type="presParOf" srcId="{E67F6113-439D-469D-8AFE-66D9233FB944}" destId="{43F21514-A5A7-4964-9B80-E90A7E020A8E}" srcOrd="1" destOrd="0" presId="urn:microsoft.com/office/officeart/2008/layout/VerticalCurvedList"/>
    <dgm:cxn modelId="{410A6B9E-910B-4D41-ABD7-A8115897430E}" type="presParOf" srcId="{E67F6113-439D-469D-8AFE-66D9233FB944}" destId="{C5326756-F18A-49BD-805E-24C1F22C5FA7}" srcOrd="2" destOrd="0" presId="urn:microsoft.com/office/officeart/2008/layout/VerticalCurvedList"/>
    <dgm:cxn modelId="{0EE38EC7-9EF0-45AD-94A3-F6FAAA801EB6}" type="presParOf" srcId="{E67F6113-439D-469D-8AFE-66D9233FB944}" destId="{E6A834B6-D862-4A5D-9C92-E9E305FCA391}" srcOrd="3" destOrd="0" presId="urn:microsoft.com/office/officeart/2008/layout/VerticalCurvedList"/>
    <dgm:cxn modelId="{3F7DE7EB-B7CA-4EA4-9FB6-3AD15BD36243}" type="presParOf" srcId="{9F2C7D18-B742-4B2B-B9C2-44D43941821B}" destId="{755CBF04-056B-47E0-9E00-FCE07CFE43BF}" srcOrd="1" destOrd="0" presId="urn:microsoft.com/office/officeart/2008/layout/VerticalCurvedList"/>
    <dgm:cxn modelId="{2D9C0F8B-4CD3-49D9-AB70-0D755B071FE0}" type="presParOf" srcId="{9F2C7D18-B742-4B2B-B9C2-44D43941821B}" destId="{2DE73A51-AF2A-487B-8400-90FA8111FA67}" srcOrd="2" destOrd="0" presId="urn:microsoft.com/office/officeart/2008/layout/VerticalCurvedList"/>
    <dgm:cxn modelId="{DD7664E0-E36E-4A43-AE44-321717F0723A}" type="presParOf" srcId="{2DE73A51-AF2A-487B-8400-90FA8111FA67}" destId="{1C96229D-F78A-4AE6-9407-CEA8C007A92A}" srcOrd="0" destOrd="0" presId="urn:microsoft.com/office/officeart/2008/layout/VerticalCurvedList"/>
    <dgm:cxn modelId="{26A5C60C-DFFE-4F82-BA24-2F974554BFC8}" type="presParOf" srcId="{9F2C7D18-B742-4B2B-B9C2-44D43941821B}" destId="{7BF209C8-DA34-48ED-9451-F712CBD0AA78}" srcOrd="3" destOrd="0" presId="urn:microsoft.com/office/officeart/2008/layout/VerticalCurvedList"/>
    <dgm:cxn modelId="{2C36D4CB-41D9-4D16-94BA-BBB064EAA66E}" type="presParOf" srcId="{9F2C7D18-B742-4B2B-B9C2-44D43941821B}" destId="{10CBDFB1-9F49-408C-9901-E707390D1860}" srcOrd="4" destOrd="0" presId="urn:microsoft.com/office/officeart/2008/layout/VerticalCurvedList"/>
    <dgm:cxn modelId="{EAF334C2-3628-4C1D-88E3-33154D721FF1}" type="presParOf" srcId="{10CBDFB1-9F49-408C-9901-E707390D1860}" destId="{A47A4672-FC04-420B-A452-ACD02117B723}" srcOrd="0" destOrd="0" presId="urn:microsoft.com/office/officeart/2008/layout/VerticalCurvedList"/>
    <dgm:cxn modelId="{772B477E-0A4A-433A-B0DD-3EFF36D2DD52}" type="presParOf" srcId="{9F2C7D18-B742-4B2B-B9C2-44D43941821B}" destId="{E5A821EE-B920-470B-B262-8D1731262C9C}" srcOrd="5" destOrd="0" presId="urn:microsoft.com/office/officeart/2008/layout/VerticalCurvedList"/>
    <dgm:cxn modelId="{BE83C946-B727-4B04-8A74-C42964738C25}" type="presParOf" srcId="{9F2C7D18-B742-4B2B-B9C2-44D43941821B}" destId="{6F18352D-90C5-4DDA-AF13-BE27A577D611}" srcOrd="6" destOrd="0" presId="urn:microsoft.com/office/officeart/2008/layout/VerticalCurvedList"/>
    <dgm:cxn modelId="{4021A5EE-05B5-4D7C-8183-4D98835E17CF}" type="presParOf" srcId="{6F18352D-90C5-4DDA-AF13-BE27A577D611}" destId="{648D9BB6-5E69-4106-9229-FBB89C81A61F}" srcOrd="0" destOrd="0" presId="urn:microsoft.com/office/officeart/2008/layout/VerticalCurvedList"/>
    <dgm:cxn modelId="{7767D883-46AD-4D5E-91CB-6FAC61F9D328}" type="presParOf" srcId="{9F2C7D18-B742-4B2B-B9C2-44D43941821B}" destId="{50E3C606-E879-44A5-B580-2B1792EDA54C}" srcOrd="7" destOrd="0" presId="urn:microsoft.com/office/officeart/2008/layout/VerticalCurvedList"/>
    <dgm:cxn modelId="{7A56C842-E38F-4AFB-A04A-C393D1B01EEB}" type="presParOf" srcId="{9F2C7D18-B742-4B2B-B9C2-44D43941821B}" destId="{E274B9E4-94A5-4BDF-BD30-76BAFB19988B}" srcOrd="8" destOrd="0" presId="urn:microsoft.com/office/officeart/2008/layout/VerticalCurvedList"/>
    <dgm:cxn modelId="{3ECE0ED8-2425-470D-AD31-3ED2E8F7A254}" type="presParOf" srcId="{E274B9E4-94A5-4BDF-BD30-76BAFB19988B}" destId="{B0885854-F1E6-47F0-9F25-A72A3313EBD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1514-A5A7-4964-9B80-E90A7E020A8E}">
      <dsp:nvSpPr>
        <dsp:cNvPr id="0" name=""/>
        <dsp:cNvSpPr/>
      </dsp:nvSpPr>
      <dsp:spPr>
        <a:xfrm>
          <a:off x="-5325823" y="-815613"/>
          <a:ext cx="6341771" cy="6341771"/>
        </a:xfrm>
        <a:prstGeom prst="blockArc">
          <a:avLst>
            <a:gd name="adj1" fmla="val 18900000"/>
            <a:gd name="adj2" fmla="val 2700000"/>
            <a:gd name="adj3" fmla="val 341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5CBF04-056B-47E0-9E00-FCE07CFE43BF}">
      <dsp:nvSpPr>
        <dsp:cNvPr id="0" name=""/>
        <dsp:cNvSpPr/>
      </dsp:nvSpPr>
      <dsp:spPr>
        <a:xfrm>
          <a:off x="531898" y="362146"/>
          <a:ext cx="6888488" cy="724670"/>
        </a:xfrm>
        <a:prstGeom prst="rect">
          <a:avLst/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5207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solidFill>
                <a:schemeClr val="tx1"/>
              </a:solidFill>
              <a:latin typeface="Georgia" panose="02040502050405020303" pitchFamily="18" charset="0"/>
            </a:rPr>
            <a:t>Life Journey</a:t>
          </a:r>
          <a:endParaRPr lang="zh-CN" altLang="en-US" sz="2300" kern="1200" dirty="0">
            <a:solidFill>
              <a:schemeClr val="tx1"/>
            </a:solidFill>
            <a:latin typeface="Georgia" panose="02040502050405020303" pitchFamily="18" charset="0"/>
          </a:endParaRPr>
        </a:p>
      </dsp:txBody>
      <dsp:txXfrm>
        <a:off x="531898" y="362146"/>
        <a:ext cx="6888488" cy="724670"/>
      </dsp:txXfrm>
    </dsp:sp>
    <dsp:sp modelId="{1C96229D-F78A-4AE6-9407-CEA8C007A92A}">
      <dsp:nvSpPr>
        <dsp:cNvPr id="0" name=""/>
        <dsp:cNvSpPr/>
      </dsp:nvSpPr>
      <dsp:spPr>
        <a:xfrm>
          <a:off x="78980" y="271562"/>
          <a:ext cx="905837" cy="905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209C8-DA34-48ED-9451-F712CBD0AA78}">
      <dsp:nvSpPr>
        <dsp:cNvPr id="0" name=""/>
        <dsp:cNvSpPr/>
      </dsp:nvSpPr>
      <dsp:spPr>
        <a:xfrm>
          <a:off x="947368" y="1449340"/>
          <a:ext cx="6473018" cy="724670"/>
        </a:xfrm>
        <a:prstGeom prst="rect">
          <a:avLst/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5207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solidFill>
                <a:schemeClr val="tx1"/>
              </a:solidFill>
              <a:latin typeface="Georgia" panose="02040502050405020303" pitchFamily="18" charset="0"/>
            </a:rPr>
            <a:t>Deep Dive: The Dawn of Information Theory</a:t>
          </a:r>
          <a:endParaRPr lang="zh-CN" altLang="en-US" sz="2300" kern="1200" dirty="0">
            <a:solidFill>
              <a:schemeClr val="tx1"/>
            </a:solidFill>
            <a:latin typeface="Georgia" panose="02040502050405020303" pitchFamily="18" charset="0"/>
          </a:endParaRPr>
        </a:p>
      </dsp:txBody>
      <dsp:txXfrm>
        <a:off x="947368" y="1449340"/>
        <a:ext cx="6473018" cy="724670"/>
      </dsp:txXfrm>
    </dsp:sp>
    <dsp:sp modelId="{A47A4672-FC04-420B-A452-ACD02117B723}">
      <dsp:nvSpPr>
        <dsp:cNvPr id="0" name=""/>
        <dsp:cNvSpPr/>
      </dsp:nvSpPr>
      <dsp:spPr>
        <a:xfrm>
          <a:off x="494450" y="1358756"/>
          <a:ext cx="905837" cy="905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821EE-B920-470B-B262-8D1731262C9C}">
      <dsp:nvSpPr>
        <dsp:cNvPr id="0" name=""/>
        <dsp:cNvSpPr/>
      </dsp:nvSpPr>
      <dsp:spPr>
        <a:xfrm>
          <a:off x="947368" y="2536533"/>
          <a:ext cx="6473018" cy="724670"/>
        </a:xfrm>
        <a:prstGeom prst="rect">
          <a:avLst/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5207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solidFill>
                <a:schemeClr val="tx1"/>
              </a:solidFill>
              <a:latin typeface="Georgia" panose="02040502050405020303" pitchFamily="18" charset="0"/>
            </a:rPr>
            <a:t>Personal Reflections &amp; Takeaways</a:t>
          </a:r>
          <a:endParaRPr lang="zh-CN" altLang="en-US" sz="2300" kern="1200" dirty="0">
            <a:solidFill>
              <a:schemeClr val="tx1"/>
            </a:solidFill>
            <a:latin typeface="Georgia" panose="02040502050405020303" pitchFamily="18" charset="0"/>
          </a:endParaRPr>
        </a:p>
      </dsp:txBody>
      <dsp:txXfrm>
        <a:off x="947368" y="2536533"/>
        <a:ext cx="6473018" cy="724670"/>
      </dsp:txXfrm>
    </dsp:sp>
    <dsp:sp modelId="{648D9BB6-5E69-4106-9229-FBB89C81A61F}">
      <dsp:nvSpPr>
        <dsp:cNvPr id="0" name=""/>
        <dsp:cNvSpPr/>
      </dsp:nvSpPr>
      <dsp:spPr>
        <a:xfrm>
          <a:off x="494450" y="2445949"/>
          <a:ext cx="905837" cy="905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3C606-E879-44A5-B580-2B1792EDA54C}">
      <dsp:nvSpPr>
        <dsp:cNvPr id="0" name=""/>
        <dsp:cNvSpPr/>
      </dsp:nvSpPr>
      <dsp:spPr>
        <a:xfrm>
          <a:off x="531898" y="3623727"/>
          <a:ext cx="6888488" cy="724670"/>
        </a:xfrm>
        <a:prstGeom prst="rect">
          <a:avLst/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5207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solidFill>
                <a:schemeClr val="tx1"/>
              </a:solidFill>
              <a:latin typeface="Georgia" panose="02040502050405020303" pitchFamily="18" charset="0"/>
            </a:rPr>
            <a:t>Conclusion &amp; Legacy</a:t>
          </a:r>
          <a:endParaRPr lang="zh-CN" altLang="en-US" sz="2300" kern="1200" dirty="0">
            <a:solidFill>
              <a:schemeClr val="tx1"/>
            </a:solidFill>
            <a:latin typeface="Georgia" panose="02040502050405020303" pitchFamily="18" charset="0"/>
          </a:endParaRPr>
        </a:p>
      </dsp:txBody>
      <dsp:txXfrm>
        <a:off x="531898" y="3623727"/>
        <a:ext cx="6888488" cy="724670"/>
      </dsp:txXfrm>
    </dsp:sp>
    <dsp:sp modelId="{B0885854-F1E6-47F0-9F25-A72A3313EBD2}">
      <dsp:nvSpPr>
        <dsp:cNvPr id="0" name=""/>
        <dsp:cNvSpPr/>
      </dsp:nvSpPr>
      <dsp:spPr>
        <a:xfrm>
          <a:off x="78980" y="3533143"/>
          <a:ext cx="905837" cy="905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9423E-945F-3BCB-22B7-09F0A3C8C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328290-193A-F6C1-9FB6-863F52BD2E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21CEBC-3A89-0DC9-84E1-984A85F7F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572BC-F752-44D7-B831-86DD0E53C308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233593-FFF1-0523-2A26-B6BAF0145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58B2AE-E402-CE7B-AB57-D6600B35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1CBD-4E1B-4BAC-BB0A-8A9AA05B3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364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22782-C861-FC92-97F0-EA147853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810889-516B-EBF7-5A1F-6C29FBF4A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BA76E6-343B-E299-4C03-A43F4E195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572BC-F752-44D7-B831-86DD0E53C308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2819F7-85BB-4550-19DA-6106ADD21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84FAD5-8445-383E-6FA3-0D8D10356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1CBD-4E1B-4BAC-BB0A-8A9AA05B3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501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CC5ABC3-A8BD-D97D-60D7-B6A6EFE348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736C01-C1E7-572A-89C8-92B181E06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73EDC3-2EDD-5D32-3CB7-A01191CE4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572BC-F752-44D7-B831-86DD0E53C308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EB1555-9698-AC42-D0C0-D35C3CF68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2AFEC8-BA10-CF83-5536-E2DF41AC9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1CBD-4E1B-4BAC-BB0A-8A9AA05B3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13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324FCB-03C2-0747-3502-AC2FD796B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BEEFA0-C515-813C-2E1F-73A732DA8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2B4369-43E6-E8FA-82EA-59303E4A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572BC-F752-44D7-B831-86DD0E53C308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0BA89D-CF41-CA9D-9F9A-2F967F3D3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672941-8E51-7DAA-13B9-80957C0E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1CBD-4E1B-4BAC-BB0A-8A9AA05B3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2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C33680-6F7C-63D9-E9E9-E4A04655B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604455-3D46-C493-0FC5-28DD2FCF3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FC3C56-0935-2775-D579-10F0C8DA7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572BC-F752-44D7-B831-86DD0E53C308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3FFC40-4331-1AE9-18FC-F755A3B5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C18B6E-7AEA-4FC8-6311-F5412573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1CBD-4E1B-4BAC-BB0A-8A9AA05B3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015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4FB9BC-3A4D-5E4E-B8EA-47B3AE6A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B10425-F3A0-28FC-553D-2E67FA3B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E73778-8EE0-FC2C-9A4D-323645364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42ABDD-1703-2500-11ED-AB4E64AB8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572BC-F752-44D7-B831-86DD0E53C308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7D1DC5-60AC-F742-9A89-A79E32346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3649C2-B65A-57A7-E300-658F1232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1CBD-4E1B-4BAC-BB0A-8A9AA05B3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11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5015E-442B-C765-8F9A-38ECD161F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3CB157-DC0C-4DB2-FC9E-4C32CB942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ACD8912-D275-6F1C-3F24-B5DF6C6E5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4BDE9A7-3917-1BD3-F770-FFDFEDD8F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15036A-1DEC-4946-A0F2-1DB0C09700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68D4B86-C3EC-26BC-7E04-3C9E4A6C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572BC-F752-44D7-B831-86DD0E53C308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AED274D-39E6-FC27-B24A-D95528426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F28F6AF-D25D-A89A-F6B8-3D6F5F5F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1CBD-4E1B-4BAC-BB0A-8A9AA05B3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5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79A7-57F8-3010-AED6-65B8C0D94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BA2DD0-1B4C-055A-12A3-F9E069FA3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572BC-F752-44D7-B831-86DD0E53C308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5D11A8-9970-DF93-4442-AB96236AC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BBB18D-828C-F824-2691-9E1A801BD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1CBD-4E1B-4BAC-BB0A-8A9AA05B3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810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CD117A7-2FB0-F0B4-E1AF-53463A9A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572BC-F752-44D7-B831-86DD0E53C308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47851F-2ECF-0C95-BF55-49E0BEF29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7C912C-7993-B3A6-9B61-D46FB7FE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1CBD-4E1B-4BAC-BB0A-8A9AA05B3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90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560F8-19C1-E482-23D5-D1845DF40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245986-F176-F71C-5B29-8943E4B29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162545-E966-6331-EBB6-7D06A9C86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341A46-A780-4260-E7B3-BF612AFF2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572BC-F752-44D7-B831-86DD0E53C308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9AB121-C2A7-9914-527D-D065E98E4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1AFEB4-D12F-8699-38DC-9EF263CE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1CBD-4E1B-4BAC-BB0A-8A9AA05B3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267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A86FC0-F5A0-6BF0-BC9A-E86CEC66C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1CA2A71-328E-F604-B4DE-65045B0D5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C343B1-2609-BDC0-E249-E554B40EE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642244-63D3-32CE-DBBB-FEDEBE5D7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572BC-F752-44D7-B831-86DD0E53C308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73CB37-CBF1-ACE2-CB03-28325C917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F49C13-3280-D2AE-8DE3-C62838FA0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1CBD-4E1B-4BAC-BB0A-8A9AA05B3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81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716C78D-B59A-28BF-50EC-A60FDAE9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C40C8E-1AE9-6B35-8673-7C94DA4B5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972591-EBA2-1671-49BE-858CA26AC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572BC-F752-44D7-B831-86DD0E53C308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7C289C-2220-1C96-1FA8-ED1A8070C3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6F6D95-4E2B-44C1-D050-342D2AA05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0D1CBD-4E1B-4BAC-BB0A-8A9AA05B3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088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徽标&#10;&#10;AI 生成的内容可能不正确。">
            <a:extLst>
              <a:ext uri="{FF2B5EF4-FFF2-40B4-BE49-F238E27FC236}">
                <a16:creationId xmlns:a16="http://schemas.microsoft.com/office/drawing/2014/main" id="{26D4CB81-A35A-5D22-6B97-927097066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95" y="4059382"/>
            <a:ext cx="1262631" cy="9576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B01A079-9C1B-622C-CC78-1BDF5C03E320}"/>
              </a:ext>
            </a:extLst>
          </p:cNvPr>
          <p:cNvSpPr txBox="1"/>
          <p:nvPr/>
        </p:nvSpPr>
        <p:spPr>
          <a:xfrm>
            <a:off x="1654750" y="1474682"/>
            <a:ext cx="88824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Georgia" panose="02040502050405020303" pitchFamily="18" charset="0"/>
              </a:rPr>
              <a:t>Claude Shannon:</a:t>
            </a:r>
          </a:p>
          <a:p>
            <a:pPr algn="ctr"/>
            <a:r>
              <a:rPr lang="en-US" altLang="zh-CN" sz="4800" dirty="0">
                <a:latin typeface="Georgia" panose="02040502050405020303" pitchFamily="18" charset="0"/>
              </a:rPr>
              <a:t>A Curious Mind Believing in the Power of Information</a:t>
            </a:r>
            <a:endParaRPr lang="zh-CN" altLang="en-US" sz="4800" dirty="0">
              <a:latin typeface="Georgia" panose="02040502050405020303" pitchFamily="18" charset="0"/>
            </a:endParaRPr>
          </a:p>
        </p:txBody>
      </p:sp>
      <p:pic>
        <p:nvPicPr>
          <p:cNvPr id="8" name="图片 7" descr="徽标, 公司名称&#10;&#10;AI 生成的内容可能不正确。">
            <a:extLst>
              <a:ext uri="{FF2B5EF4-FFF2-40B4-BE49-F238E27FC236}">
                <a16:creationId xmlns:a16="http://schemas.microsoft.com/office/drawing/2014/main" id="{3A829EFD-27E2-E832-1592-31146AB10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76" y="4052352"/>
            <a:ext cx="971686" cy="9716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BEA8F91-E50C-2664-F2F5-2A9B6A69D984}"/>
              </a:ext>
            </a:extLst>
          </p:cNvPr>
          <p:cNvSpPr txBox="1"/>
          <p:nvPr/>
        </p:nvSpPr>
        <p:spPr>
          <a:xfrm>
            <a:off x="5205844" y="5688949"/>
            <a:ext cx="178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Noto Sans SC" panose="020B0200000000000000" pitchFamily="34" charset="-122"/>
                <a:ea typeface="Noto Sans SC" panose="020B0200000000000000" pitchFamily="34" charset="-122"/>
              </a:rPr>
              <a:t>May. 3, 2025</a:t>
            </a:r>
            <a:endParaRPr lang="zh-CN" altLang="en-US" dirty="0"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7F616B-7888-076F-51EB-3C76D97A06AE}"/>
              </a:ext>
            </a:extLst>
          </p:cNvPr>
          <p:cNvSpPr txBox="1"/>
          <p:nvPr/>
        </p:nvSpPr>
        <p:spPr>
          <a:xfrm>
            <a:off x="4682834" y="5286354"/>
            <a:ext cx="282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Noto Sans SC" panose="020B0200000000000000" pitchFamily="34" charset="-122"/>
                <a:ea typeface="Noto Sans SC" panose="020B0200000000000000" pitchFamily="34" charset="-122"/>
              </a:rPr>
              <a:t>提高 </a:t>
            </a:r>
            <a:r>
              <a:rPr lang="en-US" altLang="zh-CN" dirty="0">
                <a:latin typeface="Noto Sans SC" panose="020B0200000000000000" pitchFamily="34" charset="-122"/>
                <a:ea typeface="Noto Sans SC" panose="020B0200000000000000" pitchFamily="34" charset="-122"/>
              </a:rPr>
              <a:t>2301 </a:t>
            </a:r>
            <a:r>
              <a:rPr lang="zh-CN" altLang="en-US" dirty="0">
                <a:latin typeface="Noto Sans SC" panose="020B0200000000000000" pitchFamily="34" charset="-122"/>
                <a:ea typeface="Noto Sans SC" panose="020B0200000000000000" pitchFamily="34" charset="-122"/>
              </a:rPr>
              <a:t>班 张禹阳</a:t>
            </a:r>
          </a:p>
        </p:txBody>
      </p:sp>
    </p:spTree>
    <p:extLst>
      <p:ext uri="{BB962C8B-B14F-4D97-AF65-F5344CB8AC3E}">
        <p14:creationId xmlns:p14="http://schemas.microsoft.com/office/powerpoint/2010/main" val="1046185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20378E23-8440-B416-1C7A-758BA2BBE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328" y="1579415"/>
            <a:ext cx="3734964" cy="471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AB5DD0-5E6D-DA82-633C-829B39F30C5C}"/>
              </a:ext>
            </a:extLst>
          </p:cNvPr>
          <p:cNvSpPr txBox="1"/>
          <p:nvPr/>
        </p:nvSpPr>
        <p:spPr>
          <a:xfrm>
            <a:off x="3972791" y="630382"/>
            <a:ext cx="4246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Georgia" panose="02040502050405020303" pitchFamily="18" charset="0"/>
              </a:rPr>
              <a:t>Table of Contents</a:t>
            </a:r>
            <a:endParaRPr lang="zh-CN" altLang="en-US" sz="4000" dirty="0">
              <a:latin typeface="Georgia" panose="02040502050405020303" pitchFamily="18" charset="0"/>
            </a:endParaRP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AA9F95CD-B577-8D27-3466-6B2760742D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7170469"/>
              </p:ext>
            </p:extLst>
          </p:nvPr>
        </p:nvGraphicFramePr>
        <p:xfrm>
          <a:off x="328179" y="1614060"/>
          <a:ext cx="7485785" cy="4710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08436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D63197-7BA8-DE0E-19A9-85B7E6C6F360}"/>
              </a:ext>
            </a:extLst>
          </p:cNvPr>
          <p:cNvSpPr txBox="1"/>
          <p:nvPr/>
        </p:nvSpPr>
        <p:spPr>
          <a:xfrm>
            <a:off x="4475123" y="353290"/>
            <a:ext cx="3228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Georgia" panose="02040502050405020303" pitchFamily="18" charset="0"/>
              </a:rPr>
              <a:t>Life Journey</a:t>
            </a:r>
            <a:endParaRPr lang="zh-CN" altLang="en-US" sz="3600" dirty="0">
              <a:latin typeface="Georgia" panose="02040502050405020303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7673B4-B71D-4768-F9C9-3D4C3731684C}"/>
              </a:ext>
            </a:extLst>
          </p:cNvPr>
          <p:cNvSpPr txBox="1"/>
          <p:nvPr/>
        </p:nvSpPr>
        <p:spPr>
          <a:xfrm>
            <a:off x="183572" y="1165876"/>
            <a:ext cx="392977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Georgia" panose="02040502050405020303" pitchFamily="18" charset="0"/>
              </a:rPr>
              <a:t>Early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Georgia" panose="02040502050405020303" pitchFamily="18" charset="0"/>
              </a:rPr>
              <a:t>Born in Michigan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Georgia" panose="02040502050405020303" pitchFamily="18" charset="0"/>
              </a:rPr>
              <a:t>Showed an inclination towards mechanical and electrical things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Georgia" panose="02040502050405020303" pitchFamily="18" charset="0"/>
              </a:rPr>
              <a:t>Constructed models of planes, a radio-controlled model boat, a barbed-wired telegraph system to a friend’s house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E6F9A8-12FC-F8FE-7438-156C0459F771}"/>
              </a:ext>
            </a:extLst>
          </p:cNvPr>
          <p:cNvSpPr txBox="1"/>
          <p:nvPr/>
        </p:nvSpPr>
        <p:spPr>
          <a:xfrm>
            <a:off x="137818" y="4274864"/>
            <a:ext cx="40212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Georgia" panose="02040502050405020303" pitchFamily="18" charset="0"/>
              </a:rPr>
              <a:t>Academic Excellence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Georgia" panose="02040502050405020303" pitchFamily="18" charset="0"/>
              </a:rPr>
              <a:t>Doubled-majored in mathematics &amp; EE in </a:t>
            </a:r>
            <a:r>
              <a:rPr lang="en-US" altLang="zh-CN" dirty="0" err="1">
                <a:latin typeface="Georgia" panose="02040502050405020303" pitchFamily="18" charset="0"/>
              </a:rPr>
              <a:t>UMich</a:t>
            </a:r>
            <a:endParaRPr lang="en-US" altLang="zh-CN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Georgia" panose="02040502050405020303" pitchFamily="18" charset="0"/>
              </a:rPr>
              <a:t>MIT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master’s thesis on Boolean logic and circuits, a revolutionary work for switching circuit theory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5191EF-0DDA-6E83-3BAA-7F67B1064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01" y="1293162"/>
            <a:ext cx="3485872" cy="24193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603206-9592-66C9-7765-7F29DB776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790" y="1293162"/>
            <a:ext cx="3029623" cy="27019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1A8487E-A314-2A4C-73E1-0F3827660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722" y="4122464"/>
            <a:ext cx="3795935" cy="22602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ED2DE70-4A23-4849-883A-9507E5366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420" y="4179857"/>
            <a:ext cx="3882365" cy="235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2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612078D-61D1-C997-1FDE-8D3C963CA890}"/>
              </a:ext>
            </a:extLst>
          </p:cNvPr>
          <p:cNvSpPr txBox="1"/>
          <p:nvPr/>
        </p:nvSpPr>
        <p:spPr>
          <a:xfrm>
            <a:off x="225933" y="197346"/>
            <a:ext cx="295065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Georgia" panose="02040502050405020303" pitchFamily="18" charset="0"/>
              </a:rPr>
              <a:t>Bell Labs 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Georgia" panose="02040502050405020303" pitchFamily="18" charset="0"/>
              </a:rPr>
              <a:t>Worked on fire-control system and cryptography during WWII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Georgia" panose="02040502050405020303" pitchFamily="18" charset="0"/>
              </a:rPr>
              <a:t>Developed Information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Georgia" panose="02040502050405020303" pitchFamily="18" charset="0"/>
              </a:rPr>
              <a:t>Inspiration for AI: Built a learning machine named Theseus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27B2EA-87CC-84B2-EC7D-8B6C1BA64F04}"/>
              </a:ext>
            </a:extLst>
          </p:cNvPr>
          <p:cNvSpPr txBox="1"/>
          <p:nvPr/>
        </p:nvSpPr>
        <p:spPr>
          <a:xfrm>
            <a:off x="3292064" y="2527369"/>
            <a:ext cx="4363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Georgia" panose="02040502050405020303" pitchFamily="18" charset="0"/>
              </a:rPr>
              <a:t>Later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Georgia" panose="02040502050405020303" pitchFamily="18" charset="0"/>
              </a:rPr>
              <a:t>Developed Alzheimer’s disease and spent the last few years  of his life in a nursing house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latin typeface="Georgia" panose="02040502050405020303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BEB1C7-958D-B0DB-3C78-45434559B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667" y="663126"/>
            <a:ext cx="3766875" cy="297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78650CB-104A-AD4B-01B0-56997CDD2D39}"/>
              </a:ext>
            </a:extLst>
          </p:cNvPr>
          <p:cNvSpPr txBox="1"/>
          <p:nvPr/>
        </p:nvSpPr>
        <p:spPr>
          <a:xfrm>
            <a:off x="7486936" y="4226722"/>
            <a:ext cx="4363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Georgia" panose="02040502050405020303" pitchFamily="18" charset="0"/>
              </a:rPr>
              <a:t>Hobbies &amp; Inventions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Georgia" panose="02040502050405020303" pitchFamily="18" charset="0"/>
              </a:rPr>
              <a:t>Interested in juggling, unicycling, and chess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Georgia" panose="02040502050405020303" pitchFamily="18" charset="0"/>
              </a:rPr>
              <a:t>Invented juggling machines, a device that could solve the Rubik’s cube puzzle, a digital computer trainer……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latin typeface="Georgia" panose="02040502050405020303" pitchFamily="18" charset="0"/>
            </a:endParaRPr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E187AB8B-B403-9582-4597-D54803101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744" y="4226722"/>
            <a:ext cx="3853512" cy="224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undefined">
            <a:extLst>
              <a:ext uri="{FF2B5EF4-FFF2-40B4-BE49-F238E27FC236}">
                <a16:creationId xmlns:a16="http://schemas.microsoft.com/office/drawing/2014/main" id="{34AE97E9-5D49-CB94-BD6F-950343A1A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988" y="270389"/>
            <a:ext cx="2351775" cy="212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 descr="人在骑自行车&#10;&#10;AI 生成的内容可能不正确。">
            <a:extLst>
              <a:ext uri="{FF2B5EF4-FFF2-40B4-BE49-F238E27FC236}">
                <a16:creationId xmlns:a16="http://schemas.microsoft.com/office/drawing/2014/main" id="{885E53D1-D223-8C55-3E1B-CE96F4695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65" y="3312199"/>
            <a:ext cx="2950659" cy="32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A685AF2-B005-1BBA-6F88-635A5C8B579B}"/>
              </a:ext>
            </a:extLst>
          </p:cNvPr>
          <p:cNvSpPr txBox="1"/>
          <p:nvPr/>
        </p:nvSpPr>
        <p:spPr>
          <a:xfrm>
            <a:off x="1260816" y="632268"/>
            <a:ext cx="9670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Georgia" panose="02040502050405020303" pitchFamily="18" charset="0"/>
              </a:rPr>
              <a:t>Deep Dive: The Dawn of Information Theory</a:t>
            </a:r>
            <a:endParaRPr lang="zh-CN" altLang="en-US" sz="3600" dirty="0">
              <a:latin typeface="Georgia" panose="02040502050405020303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C3CE2D-FEAA-2164-D750-0E0CED9F54C0}"/>
              </a:ext>
            </a:extLst>
          </p:cNvPr>
          <p:cNvSpPr txBox="1"/>
          <p:nvPr/>
        </p:nvSpPr>
        <p:spPr>
          <a:xfrm>
            <a:off x="1434722" y="1830777"/>
            <a:ext cx="29506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Georgia" panose="02040502050405020303" pitchFamily="18" charset="0"/>
              </a:rPr>
              <a:t>Historical Context</a:t>
            </a:r>
          </a:p>
          <a:p>
            <a:r>
              <a:rPr lang="en-US" altLang="zh-CN" dirty="0">
                <a:latin typeface="Georgia" panose="02040502050405020303" pitchFamily="18" charset="0"/>
              </a:rPr>
              <a:t>Advancements in telecommunications faced limitations: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Georgia" panose="02040502050405020303" pitchFamily="18" charset="0"/>
              </a:rPr>
              <a:t>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Georgia" panose="02040502050405020303" pitchFamily="18" charset="0"/>
              </a:rPr>
              <a:t>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Georgia" panose="02040502050405020303" pitchFamily="18" charset="0"/>
              </a:rPr>
              <a:t>Security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1D08350-8059-1B6A-028E-37AFAE5DFADB}"/>
                  </a:ext>
                </a:extLst>
              </p:cNvPr>
              <p:cNvSpPr txBox="1"/>
              <p:nvPr/>
            </p:nvSpPr>
            <p:spPr>
              <a:xfrm>
                <a:off x="5759369" y="3673155"/>
                <a:ext cx="49309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Georgia" panose="02040502050405020303" pitchFamily="18" charset="0"/>
                  </a:rPr>
                  <a:t>Entropy</a:t>
                </a:r>
                <a:r>
                  <a:rPr lang="en-US" altLang="zh-CN" sz="2400" dirty="0"/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bits</m:t>
                    </m:r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1D08350-8059-1B6A-028E-37AFAE5D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369" y="3673155"/>
                <a:ext cx="4930902" cy="369332"/>
              </a:xfrm>
              <a:prstGeom prst="rect">
                <a:avLst/>
              </a:prstGeom>
              <a:blipFill>
                <a:blip r:embed="rId2"/>
                <a:stretch>
                  <a:fillRect l="-3337" t="-178333" r="-1607" b="-26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295DFFD-4365-B927-BF2C-55DAC6DE2EF0}"/>
              </a:ext>
            </a:extLst>
          </p:cNvPr>
          <p:cNvSpPr txBox="1"/>
          <p:nvPr/>
        </p:nvSpPr>
        <p:spPr>
          <a:xfrm>
            <a:off x="586149" y="4361141"/>
            <a:ext cx="44291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Georgia" panose="02040502050405020303" pitchFamily="18" charset="0"/>
              </a:rPr>
              <a:t>Core Motivation</a:t>
            </a:r>
          </a:p>
          <a:p>
            <a:pPr algn="ctr"/>
            <a:r>
              <a:rPr lang="en-US" altLang="zh-CN" dirty="0">
                <a:latin typeface="Georgia" panose="02040502050405020303" pitchFamily="18" charset="0"/>
              </a:rPr>
              <a:t>Shannon aimed to answer a question: </a:t>
            </a:r>
            <a:r>
              <a:rPr lang="en-US" altLang="zh-CN" i="1" dirty="0">
                <a:latin typeface="Georgia" panose="02040502050405020303" pitchFamily="18" charset="0"/>
              </a:rPr>
              <a:t>“How can information be transmitted reliably despite noise and uncertainty?”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0EC7CDE-9D1A-631C-EF57-D8855A3A6084}"/>
              </a:ext>
            </a:extLst>
          </p:cNvPr>
          <p:cNvSpPr txBox="1"/>
          <p:nvPr/>
        </p:nvSpPr>
        <p:spPr>
          <a:xfrm>
            <a:off x="5665193" y="2023508"/>
            <a:ext cx="51192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Georgia" panose="02040502050405020303" pitchFamily="18" charset="0"/>
              </a:rPr>
              <a:t>Interdisciplinary Approach</a:t>
            </a:r>
          </a:p>
          <a:p>
            <a:pPr algn="ctr"/>
            <a:r>
              <a:rPr lang="en-US" altLang="zh-CN" i="1" dirty="0">
                <a:latin typeface="Georgia" panose="02040502050405020303" pitchFamily="18" charset="0"/>
              </a:rPr>
              <a:t>Mathematics-Physics-Engineering</a:t>
            </a:r>
            <a:endParaRPr lang="en-US" altLang="zh-CN" sz="1400" i="1" dirty="0">
              <a:latin typeface="Georgia" panose="02040502050405020303" pitchFamily="18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3C7BC00-C10A-5609-7085-C227E70459D8}"/>
              </a:ext>
            </a:extLst>
          </p:cNvPr>
          <p:cNvCxnSpPr>
            <a:stCxn id="10" idx="2"/>
            <a:endCxn id="8" idx="0"/>
          </p:cNvCxnSpPr>
          <p:nvPr/>
        </p:nvCxnSpPr>
        <p:spPr>
          <a:xfrm flipH="1">
            <a:off x="8224820" y="2762172"/>
            <a:ext cx="1" cy="910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CB7A26F-2EBC-03C5-99E4-E419144082B4}"/>
                  </a:ext>
                </a:extLst>
              </p:cNvPr>
              <p:cNvSpPr txBox="1"/>
              <p:nvPr/>
            </p:nvSpPr>
            <p:spPr>
              <a:xfrm>
                <a:off x="5800085" y="4394245"/>
                <a:ext cx="4849469" cy="524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Georgia" panose="02040502050405020303" pitchFamily="18" charset="0"/>
                  </a:rPr>
                  <a:t>Channel Capacity</a:t>
                </a:r>
                <a:r>
                  <a:rPr lang="en-US" altLang="zh-CN" sz="2400" dirty="0"/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𝑊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CB7A26F-2EBC-03C5-99E4-E41914408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085" y="4394245"/>
                <a:ext cx="4849469" cy="524631"/>
              </a:xfrm>
              <a:prstGeom prst="rect">
                <a:avLst/>
              </a:prstGeom>
              <a:blipFill>
                <a:blip r:embed="rId3"/>
                <a:stretch>
                  <a:fillRect l="-3392" t="-4651" b="-20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1EED3804-57FE-FFE5-7A67-9D3F472DD50C}"/>
              </a:ext>
            </a:extLst>
          </p:cNvPr>
          <p:cNvSpPr txBox="1"/>
          <p:nvPr/>
        </p:nvSpPr>
        <p:spPr>
          <a:xfrm>
            <a:off x="6010221" y="5270634"/>
            <a:ext cx="44291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dirty="0">
                <a:latin typeface="Georgia" panose="02040502050405020303" pitchFamily="18" charset="0"/>
              </a:rPr>
              <a:t>Redundancy &amp; Error Correction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52606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6CD322-0145-6BDF-E896-429C2D80A2C5}"/>
              </a:ext>
            </a:extLst>
          </p:cNvPr>
          <p:cNvSpPr txBox="1"/>
          <p:nvPr/>
        </p:nvSpPr>
        <p:spPr>
          <a:xfrm>
            <a:off x="1260816" y="632268"/>
            <a:ext cx="9670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Georgia" panose="02040502050405020303" pitchFamily="18" charset="0"/>
              </a:rPr>
              <a:t>Personal Reflections &amp; Takeaways</a:t>
            </a:r>
            <a:endParaRPr lang="zh-CN" altLang="en-US" sz="3600" dirty="0">
              <a:latin typeface="Georgia" panose="02040502050405020303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7F1A41-36A2-D445-1EFF-80F621534A75}"/>
              </a:ext>
            </a:extLst>
          </p:cNvPr>
          <p:cNvSpPr txBox="1"/>
          <p:nvPr/>
        </p:nvSpPr>
        <p:spPr>
          <a:xfrm>
            <a:off x="0" y="1984559"/>
            <a:ext cx="4495801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Georgia" panose="02040502050405020303" pitchFamily="18" charset="0"/>
              </a:rPr>
              <a:t>Embrace Disciplinarity</a:t>
            </a:r>
          </a:p>
          <a:p>
            <a:pPr algn="ctr"/>
            <a:r>
              <a:rPr lang="en-US" altLang="zh-CN" dirty="0">
                <a:latin typeface="Georgia" panose="02040502050405020303" pitchFamily="18" charset="0"/>
              </a:rPr>
              <a:t>Shannon’s blend of math, physics, and engineering shows innovation thrives at intersections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48EAEC-C02A-9335-8159-2A9D7F2D6229}"/>
              </a:ext>
            </a:extLst>
          </p:cNvPr>
          <p:cNvSpPr txBox="1"/>
          <p:nvPr/>
        </p:nvSpPr>
        <p:spPr>
          <a:xfrm>
            <a:off x="3810000" y="3138775"/>
            <a:ext cx="51538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Georgia" panose="02040502050405020303" pitchFamily="18" charset="0"/>
              </a:rPr>
              <a:t>Stay Curious and Playful</a:t>
            </a:r>
          </a:p>
          <a:p>
            <a:pPr algn="ctr"/>
            <a:r>
              <a:rPr lang="en-US" altLang="zh-CN" dirty="0">
                <a:latin typeface="Georgia" panose="02040502050405020303" pitchFamily="18" charset="0"/>
              </a:rPr>
              <a:t>Shannon’s hobbies mirrored his scientific </a:t>
            </a:r>
            <a:r>
              <a:rPr lang="en-US" altLang="zh-CN" i="1" dirty="0">
                <a:latin typeface="Georgia" panose="02040502050405020303" pitchFamily="18" charset="0"/>
              </a:rPr>
              <a:t>ethos-balancing rigor with creativity</a:t>
            </a:r>
          </a:p>
          <a:p>
            <a:pPr algn="ctr"/>
            <a:r>
              <a:rPr lang="en-US" altLang="zh-CN" dirty="0">
                <a:latin typeface="Georgia" panose="02040502050405020303" pitchFamily="18" charset="0"/>
              </a:rPr>
              <a:t>He famously rode a unicycle through Bell Labs while tossing balls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48ECA91-CEFB-1041-5A85-2D52738DF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686" y="2202874"/>
            <a:ext cx="2844078" cy="391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E974CEA-1377-9D6D-475D-960D00046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084899"/>
            <a:ext cx="3429000" cy="247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775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6186E2-2190-19F1-F036-F9E6D1F11716}"/>
              </a:ext>
            </a:extLst>
          </p:cNvPr>
          <p:cNvSpPr txBox="1"/>
          <p:nvPr/>
        </p:nvSpPr>
        <p:spPr>
          <a:xfrm>
            <a:off x="3039340" y="779213"/>
            <a:ext cx="61133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Georgia" panose="02040502050405020303" pitchFamily="18" charset="0"/>
              </a:rPr>
              <a:t>Pursue Simplicity</a:t>
            </a:r>
          </a:p>
          <a:p>
            <a:pPr algn="ctr"/>
            <a:r>
              <a:rPr lang="en-US" altLang="zh-CN" i="1" dirty="0">
                <a:latin typeface="Georgia" panose="02040502050405020303" pitchFamily="18" charset="0"/>
              </a:rPr>
              <a:t>“If you can bring this problem down into the main issues, you can see more clearly what you’re trying to do.”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54E756-6175-C5FC-4658-99D2B5562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098" y="2898006"/>
            <a:ext cx="6435438" cy="2276045"/>
          </a:xfrm>
          <a:prstGeom prst="rect">
            <a:avLst/>
          </a:prstGeom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CA506282-F6AB-5825-BE6A-8F19FE33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70" y="2606195"/>
            <a:ext cx="5082079" cy="285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415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6CF23DE-9BEC-1C01-5B9D-638B80338D6A}"/>
              </a:ext>
            </a:extLst>
          </p:cNvPr>
          <p:cNvSpPr txBox="1"/>
          <p:nvPr/>
        </p:nvSpPr>
        <p:spPr>
          <a:xfrm>
            <a:off x="616527" y="4114272"/>
            <a:ext cx="541712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Georgia" panose="02040502050405020303" pitchFamily="18" charset="0"/>
              </a:rPr>
              <a:t>Value Persistence</a:t>
            </a:r>
          </a:p>
          <a:p>
            <a:pPr algn="ctr"/>
            <a:r>
              <a:rPr lang="en-US" altLang="zh-CN" b="0" i="0" dirty="0">
                <a:solidFill>
                  <a:srgbClr val="242424"/>
                </a:solidFill>
                <a:effectLst/>
                <a:latin typeface="Georgia" panose="02040502050405020303" pitchFamily="18" charset="0"/>
              </a:rPr>
              <a:t>Shannon wasn’t working on information theory full-time for 10 years</a:t>
            </a:r>
          </a:p>
          <a:p>
            <a:pPr algn="ctr"/>
            <a:r>
              <a:rPr lang="en-US" altLang="zh-CN" b="0" i="0" dirty="0">
                <a:solidFill>
                  <a:srgbClr val="242424"/>
                </a:solidFill>
                <a:effectLst/>
                <a:latin typeface="Georgia" panose="02040502050405020303" pitchFamily="18" charset="0"/>
              </a:rPr>
              <a:t>But his endurance in sticking with it yielded the most important work he’d ever produce</a:t>
            </a:r>
            <a:endParaRPr lang="en-US" altLang="zh-CN" i="1" dirty="0">
              <a:latin typeface="Georgia" panose="02040502050405020303" pitchFamily="18" charset="0"/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B91D57A3-A0D3-EF09-5B8A-15D2EA3C4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538" y="3581275"/>
            <a:ext cx="4716607" cy="310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658D155-F230-C05D-9727-A0198792DB2C}"/>
              </a:ext>
            </a:extLst>
          </p:cNvPr>
          <p:cNvSpPr txBox="1"/>
          <p:nvPr/>
        </p:nvSpPr>
        <p:spPr>
          <a:xfrm>
            <a:off x="616526" y="1230809"/>
            <a:ext cx="541712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Georgia" panose="02040502050405020303" pitchFamily="18" charset="0"/>
              </a:rPr>
              <a:t>Focus on Big Pictures First</a:t>
            </a:r>
          </a:p>
          <a:p>
            <a:pPr algn="ctr"/>
            <a:r>
              <a:rPr lang="en-US" altLang="zh-CN" b="0" i="0" dirty="0">
                <a:solidFill>
                  <a:srgbClr val="242424"/>
                </a:solidFill>
                <a:effectLst/>
                <a:latin typeface="Georgia" panose="02040502050405020303" pitchFamily="18" charset="0"/>
              </a:rPr>
              <a:t>In his mathematical work, Shannon had a quality of leaping right to the central insight and leaving the details to be filled in later</a:t>
            </a:r>
            <a:endParaRPr lang="en-US" altLang="zh-CN" i="1" dirty="0">
              <a:latin typeface="Georgia" panose="02040502050405020303" pitchFamily="18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F027BD8-A60F-2C47-705F-4355A9752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110" y="560682"/>
            <a:ext cx="3813461" cy="263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938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4990EE5-47EE-0D47-2D31-14D567F4C554}"/>
              </a:ext>
            </a:extLst>
          </p:cNvPr>
          <p:cNvSpPr txBox="1"/>
          <p:nvPr/>
        </p:nvSpPr>
        <p:spPr>
          <a:xfrm>
            <a:off x="1260816" y="632268"/>
            <a:ext cx="9670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Georgia" panose="02040502050405020303" pitchFamily="18" charset="0"/>
              </a:rPr>
              <a:t>Conclusion &amp; Legacy</a:t>
            </a:r>
            <a:endParaRPr lang="zh-CN" altLang="en-US" sz="3600" dirty="0">
              <a:latin typeface="Georgia" panose="02040502050405020303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FD9266-C7B0-0112-F806-6A2D66892343}"/>
              </a:ext>
            </a:extLst>
          </p:cNvPr>
          <p:cNvSpPr txBox="1"/>
          <p:nvPr/>
        </p:nvSpPr>
        <p:spPr>
          <a:xfrm>
            <a:off x="131617" y="1653372"/>
            <a:ext cx="492529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Georgia" panose="02040502050405020303" pitchFamily="18" charset="0"/>
              </a:rPr>
              <a:t>Curious Mind</a:t>
            </a:r>
          </a:p>
          <a:p>
            <a:pPr algn="ctr"/>
            <a:r>
              <a:rPr lang="en-US" altLang="zh-CN" b="0" i="0" dirty="0">
                <a:solidFill>
                  <a:srgbClr val="242424"/>
                </a:solidFill>
                <a:effectLst/>
                <a:latin typeface="Georgia" panose="02040502050405020303" pitchFamily="18" charset="0"/>
              </a:rPr>
              <a:t>jugglers/unicyclists/gadgeteers</a:t>
            </a:r>
            <a:r>
              <a:rPr lang="en-US" altLang="zh-CN" dirty="0">
                <a:solidFill>
                  <a:srgbClr val="242424"/>
                </a:solidFill>
                <a:latin typeface="Georgia" panose="02040502050405020303" pitchFamily="18" charset="0"/>
              </a:rPr>
              <a:t>/</a:t>
            </a:r>
          </a:p>
          <a:p>
            <a:pPr algn="ctr"/>
            <a:r>
              <a:rPr lang="en-US" altLang="zh-CN" b="0" i="0" dirty="0">
                <a:solidFill>
                  <a:srgbClr val="242424"/>
                </a:solidFill>
                <a:effectLst/>
                <a:latin typeface="Georgia" panose="02040502050405020303" pitchFamily="18" charset="0"/>
              </a:rPr>
              <a:t>first-rate chess players/codebreakers/</a:t>
            </a:r>
          </a:p>
          <a:p>
            <a:pPr algn="ctr"/>
            <a:r>
              <a:rPr lang="en-US" altLang="zh-CN" b="0" i="0" dirty="0">
                <a:solidFill>
                  <a:srgbClr val="242424"/>
                </a:solidFill>
                <a:effectLst/>
                <a:latin typeface="Georgia" panose="02040502050405020303" pitchFamily="18" charset="0"/>
              </a:rPr>
              <a:t>expert stock pickers/amateur poets</a:t>
            </a:r>
            <a:endParaRPr lang="en-US" altLang="zh-CN" i="1" dirty="0">
              <a:latin typeface="Georgia" panose="02040502050405020303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FE369F-B699-5C0D-8999-B3E73C574288}"/>
              </a:ext>
            </a:extLst>
          </p:cNvPr>
          <p:cNvSpPr txBox="1"/>
          <p:nvPr/>
        </p:nvSpPr>
        <p:spPr>
          <a:xfrm>
            <a:off x="6788727" y="1791871"/>
            <a:ext cx="49252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Georgia" panose="02040502050405020303" pitchFamily="18" charset="0"/>
              </a:rPr>
              <a:t>Power of Information</a:t>
            </a:r>
          </a:p>
          <a:p>
            <a:pPr algn="ctr"/>
            <a:r>
              <a:rPr lang="en-US" altLang="zh-CN" b="0" i="0" dirty="0">
                <a:solidFill>
                  <a:srgbClr val="242424"/>
                </a:solidFill>
                <a:effectLst/>
                <a:latin typeface="Georgia" panose="02040502050405020303" pitchFamily="18" charset="0"/>
              </a:rPr>
              <a:t>From information theory to AI, his ideas underpin modern technologies</a:t>
            </a:r>
            <a:endParaRPr lang="en-US" altLang="zh-CN" i="1" dirty="0">
              <a:latin typeface="Georgia" panose="02040502050405020303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853469-84FB-F876-02C0-464F8EF7FBEC}"/>
              </a:ext>
            </a:extLst>
          </p:cNvPr>
          <p:cNvSpPr txBox="1"/>
          <p:nvPr/>
        </p:nvSpPr>
        <p:spPr>
          <a:xfrm>
            <a:off x="2639290" y="4050467"/>
            <a:ext cx="69134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0" i="1" dirty="0">
                <a:solidFill>
                  <a:srgbClr val="404040"/>
                </a:solidFill>
                <a:effectLst/>
                <a:latin typeface="Georgia" panose="02040502050405020303" pitchFamily="18" charset="0"/>
              </a:rPr>
              <a:t>“I just wondered how things were put together.”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Georgia" panose="02040502050405020303" pitchFamily="18" charset="0"/>
              </a:rPr>
              <a:t> </a:t>
            </a:r>
          </a:p>
          <a:p>
            <a:pPr algn="ctr"/>
            <a:r>
              <a:rPr lang="en-US" altLang="zh-CN" sz="2400" dirty="0">
                <a:solidFill>
                  <a:srgbClr val="404040"/>
                </a:solidFill>
                <a:latin typeface="Georgia" panose="02040502050405020303" pitchFamily="18" charset="0"/>
              </a:rPr>
              <a:t>				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Georgia" panose="02040502050405020303" pitchFamily="18" charset="0"/>
              </a:rPr>
              <a:t>— Claude Shannon</a:t>
            </a:r>
            <a:endParaRPr lang="zh-CN" alt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070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416</Words>
  <Application>Microsoft Office PowerPoint</Application>
  <PresentationFormat>宽屏</PresentationFormat>
  <Paragraphs>61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Noto Sans SC</vt:lpstr>
      <vt:lpstr>等线</vt:lpstr>
      <vt:lpstr>等线 Light</vt:lpstr>
      <vt:lpstr>Arial</vt:lpstr>
      <vt:lpstr>Cambria Math</vt:lpstr>
      <vt:lpstr>Georgia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Eucalypriccio</dc:creator>
  <cp:lastModifiedBy>Eucalypriccio</cp:lastModifiedBy>
  <cp:revision>2</cp:revision>
  <dcterms:created xsi:type="dcterms:W3CDTF">2025-05-03T08:03:11Z</dcterms:created>
  <dcterms:modified xsi:type="dcterms:W3CDTF">2025-05-03T13:00:43Z</dcterms:modified>
</cp:coreProperties>
</file>